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3" r:id="rId21"/>
    <p:sldId id="277" r:id="rId2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96439AF-738C-E949-925C-741AE1C8DE6E}" type="datetimeFigureOut">
              <a:rPr lang="fr-FR" smtClean="0"/>
              <a:pPr/>
              <a:t>17/01/2018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35F547-4A62-394F-A918-4233A62624D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439AF-738C-E949-925C-741AE1C8DE6E}" type="datetimeFigureOut">
              <a:rPr lang="fr-FR" smtClean="0"/>
              <a:pPr/>
              <a:t>17/01/2018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5F547-4A62-394F-A918-4233A62624D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97573"/>
            <a:ext cx="7772400" cy="3102877"/>
          </a:xfrm>
        </p:spPr>
        <p:txBody>
          <a:bodyPr/>
          <a:lstStyle/>
          <a:p>
            <a:r>
              <a:rPr lang="fr-FR" b="1" dirty="0" smtClean="0"/>
              <a:t>EVALUATION DES ELEVES</a:t>
            </a:r>
            <a:endParaRPr lang="fr-FR" b="1" dirty="0"/>
          </a:p>
        </p:txBody>
      </p:sp>
      <p:sp>
        <p:nvSpPr>
          <p:cNvPr id="3" name="Sous-titre 2"/>
          <p:cNvSpPr>
            <a:spLocks noGrp="1"/>
          </p:cNvSpPr>
          <p:nvPr>
            <p:ph type="subTitle" idx="1"/>
          </p:nvPr>
        </p:nvSpPr>
        <p:spPr/>
        <p:txBody>
          <a:bodyPr/>
          <a:lstStyle/>
          <a:p>
            <a:r>
              <a:rPr lang="fr-FR" b="1" dirty="0" smtClean="0">
                <a:solidFill>
                  <a:schemeClr val="tx1"/>
                </a:solidFill>
              </a:rPr>
              <a:t>LYON</a:t>
            </a:r>
          </a:p>
          <a:p>
            <a:r>
              <a:rPr lang="fr-FR" b="1" smtClean="0">
                <a:solidFill>
                  <a:schemeClr val="tx1"/>
                </a:solidFill>
              </a:rPr>
              <a:t>DECEMBRE 2018</a:t>
            </a:r>
            <a:endParaRPr lang="fr-FR" b="1" dirty="0">
              <a:solidFill>
                <a:schemeClr val="tx1"/>
              </a:solidFill>
            </a:endParaRPr>
          </a:p>
        </p:txBody>
      </p:sp>
      <p:pic>
        <p:nvPicPr>
          <p:cNvPr id="4" name="Image 3" descr="Logo SNES couleur.jpg"/>
          <p:cNvPicPr>
            <a:picLocks noChangeAspect="1"/>
          </p:cNvPicPr>
          <p:nvPr/>
        </p:nvPicPr>
        <p:blipFill>
          <a:blip r:embed="rId2"/>
          <a:stretch>
            <a:fillRect/>
          </a:stretch>
        </p:blipFill>
        <p:spPr>
          <a:xfrm>
            <a:off x="6502400" y="4832350"/>
            <a:ext cx="2540000" cy="1612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dirty="0"/>
          </a:p>
        </p:txBody>
      </p:sp>
      <p:sp>
        <p:nvSpPr>
          <p:cNvPr id="3" name="Espace réservé du contenu 2"/>
          <p:cNvSpPr>
            <a:spLocks noGrp="1"/>
          </p:cNvSpPr>
          <p:nvPr>
            <p:ph idx="1"/>
          </p:nvPr>
        </p:nvSpPr>
        <p:spPr/>
        <p:txBody>
          <a:bodyPr>
            <a:normAutofit fontScale="92500" lnSpcReduction="20000"/>
          </a:bodyPr>
          <a:lstStyle/>
          <a:p>
            <a:pPr marL="228600" indent="-228600">
              <a:lnSpc>
                <a:spcPct val="90000"/>
              </a:lnSpc>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a:solidFill>
                  <a:srgbClr val="000000"/>
                </a:solidFill>
                <a:latin typeface="+mj-lt"/>
                <a:ea typeface="Times New Roman" charset="0"/>
                <a:cs typeface="Times New Roman" charset="0"/>
              </a:rPr>
              <a:t>« Au cycle 3, les bilans périodiques de l'évolution des acquis scolaires de l'élève comportent au moins : […]</a:t>
            </a:r>
          </a:p>
          <a:p>
            <a:pPr marL="228600" indent="-228600">
              <a:lnSpc>
                <a:spcPct val="90000"/>
              </a:lnSpc>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a:solidFill>
                  <a:srgbClr val="000000"/>
                </a:solidFill>
                <a:latin typeface="+mj-lt"/>
                <a:ea typeface="Times New Roman" charset="0"/>
                <a:cs typeface="Times New Roman" charset="0"/>
              </a:rPr>
              <a:t>- le positionnement de l'élève au regard des objectifs d'apprentissage fixés pour la période sur une des quatre positions suivantes : objectifs d'apprentissage non atteints, objectifs d'apprentissage partiellement atteints, objectifs d'apprentissage atteints, objectifs d'apprentissage dépassés ou, </a:t>
            </a:r>
            <a:r>
              <a:rPr lang="fr-FR" b="1" dirty="0">
                <a:solidFill>
                  <a:srgbClr val="FF0000"/>
                </a:solidFill>
                <a:latin typeface="+mj-lt"/>
                <a:ea typeface="Times New Roman" charset="0"/>
                <a:cs typeface="Times New Roman" charset="0"/>
              </a:rPr>
              <a:t>le cas échéant, en classe de 6e, la note obtenue par l'élève.</a:t>
            </a:r>
            <a:r>
              <a:rPr lang="fr-FR" b="1" dirty="0">
                <a:solidFill>
                  <a:srgbClr val="000000"/>
                </a:solidFill>
                <a:latin typeface="+mj-lt"/>
                <a:ea typeface="Times New Roman" charset="0"/>
                <a:cs typeface="Times New Roman" charset="0"/>
              </a:rPr>
              <a:t> »</a:t>
            </a:r>
          </a:p>
          <a:p>
            <a:pPr marL="228600" indent="-228600">
              <a:lnSpc>
                <a:spcPct val="90000"/>
              </a:lnSpc>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a:solidFill>
                  <a:srgbClr val="000000"/>
                </a:solidFill>
                <a:latin typeface="+mj-lt"/>
                <a:ea typeface="Times New Roman" charset="0"/>
                <a:cs typeface="Times New Roman" charset="0"/>
              </a:rPr>
              <a:t>Arrêté du 31 décembre 2015</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dirty="0"/>
          </a:p>
        </p:txBody>
      </p:sp>
      <p:sp>
        <p:nvSpPr>
          <p:cNvPr id="3" name="Espace réservé du contenu 2"/>
          <p:cNvSpPr>
            <a:spLocks noGrp="1"/>
          </p:cNvSpPr>
          <p:nvPr>
            <p:ph idx="1"/>
          </p:nvPr>
        </p:nvSpPr>
        <p:spPr/>
        <p:txBody>
          <a:bodyPr>
            <a:normAutofit lnSpcReduction="10000"/>
          </a:bodyPr>
          <a:lstStyle/>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ea typeface="Times New Roman" charset="0"/>
                <a:cs typeface="Times New Roman" charset="0"/>
              </a:rPr>
              <a:t>« Au cycle 4, les bilans périodiques de l'évolution des acquis scolaires de l'élève comportent au moins :</a:t>
            </a:r>
          </a:p>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ea typeface="Times New Roman" charset="0"/>
                <a:cs typeface="Times New Roman" charset="0"/>
              </a:rPr>
              <a:t>1. […]</a:t>
            </a:r>
          </a:p>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FF0000"/>
                </a:solidFill>
                <a:ea typeface="Times New Roman" charset="0"/>
                <a:cs typeface="Times New Roman" charset="0"/>
              </a:rPr>
              <a:t>les acquisitions, progrès et difficultés éventuelles de l'élève ; la note de l'élève ou tout autre positionnement de l'élève au regard des objectifs d'apprentissage fixés pour la période.</a:t>
            </a:r>
            <a:r>
              <a:rPr lang="fr-FR" b="1" dirty="0" smtClean="0">
                <a:solidFill>
                  <a:srgbClr val="000000"/>
                </a:solidFill>
                <a:ea typeface="Times New Roman" charset="0"/>
                <a:cs typeface="Times New Roman" charset="0"/>
              </a:rPr>
              <a:t> »</a:t>
            </a:r>
          </a:p>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ea typeface="Times New Roman" charset="0"/>
                <a:cs typeface="Times New Roman" charset="0"/>
              </a:rPr>
              <a:t>Arrêté du 31 décembre 2015</a:t>
            </a:r>
          </a:p>
          <a:p>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a:solidFill>
                  <a:srgbClr val="000000"/>
                </a:solidFill>
                <a:latin typeface="+mj-lt"/>
                <a:ea typeface="Times New Roman" charset="0"/>
                <a:cs typeface="Times New Roman" charset="0"/>
              </a:rPr>
              <a:t>Décret sur l'évaluation du 31/12/2015</a:t>
            </a:r>
          </a:p>
          <a:p>
            <a:pPr algn="just">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a:solidFill>
                  <a:srgbClr val="000000"/>
                </a:solidFill>
                <a:latin typeface="+mj-lt"/>
                <a:ea typeface="Times New Roman" charset="0"/>
                <a:cs typeface="Times New Roman" charset="0"/>
              </a:rPr>
              <a:t>«L'évaluation des acquis de l'élève, menée en référence au socle commun de connaissances, de compétences et de culture pour les élèves des classes de quatrième et de troisième, </a:t>
            </a:r>
            <a:r>
              <a:rPr lang="fr-FR" b="1" dirty="0">
                <a:solidFill>
                  <a:srgbClr val="FF0000"/>
                </a:solidFill>
                <a:latin typeface="+mj-lt"/>
                <a:ea typeface="Times New Roman" charset="0"/>
                <a:cs typeface="Times New Roman" charset="0"/>
              </a:rPr>
              <a:t>est réalisée par l'équipe pédagogique</a:t>
            </a:r>
            <a:r>
              <a:rPr lang="fr-FR" b="1" dirty="0">
                <a:solidFill>
                  <a:srgbClr val="000000"/>
                </a:solidFill>
                <a:latin typeface="+mj-lt"/>
                <a:ea typeface="Times New Roman" charset="0"/>
                <a:cs typeface="Times New Roman" charset="0"/>
              </a:rPr>
              <a:t>. »</a:t>
            </a:r>
          </a:p>
          <a:p>
            <a:endParaRPr lang="fr-FR" b="1"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LSU/PRONOTE/SACOCHE</a:t>
            </a:r>
            <a:endParaRPr lang="fr-FR" b="1" dirty="0"/>
          </a:p>
        </p:txBody>
      </p:sp>
      <p:sp>
        <p:nvSpPr>
          <p:cNvPr id="3" name="Espace réservé du contenu 2"/>
          <p:cNvSpPr>
            <a:spLocks noGrp="1"/>
          </p:cNvSpPr>
          <p:nvPr>
            <p:ph idx="1"/>
          </p:nvPr>
        </p:nvSpPr>
        <p:spPr/>
        <p:txBody>
          <a:bodyPr/>
          <a:lstStyle/>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L’enseignant décide du nombre de notes par trimestre et du calcul de la moyenne</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Aucune obligation d’inscrire les notes sur </a:t>
            </a:r>
            <a:r>
              <a:rPr lang="fr-FR" b="1" dirty="0" err="1" smtClean="0">
                <a:solidFill>
                  <a:srgbClr val="000000"/>
                </a:solidFill>
                <a:latin typeface="+mj-lt"/>
                <a:ea typeface="Times New Roman" charset="0"/>
                <a:cs typeface="Times New Roman" charset="0"/>
              </a:rPr>
              <a:t>pronote/sacoche/sconet</a:t>
            </a:r>
            <a:r>
              <a:rPr lang="fr-FR" b="1" dirty="0" smtClean="0">
                <a:solidFill>
                  <a:srgbClr val="000000"/>
                </a:solidFill>
                <a:latin typeface="+mj-lt"/>
                <a:ea typeface="Times New Roman" charset="0"/>
                <a:cs typeface="Times New Roman" charset="0"/>
              </a:rPr>
              <a:t> : une moyenne peut y figurer seule</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Bulletin de </a:t>
            </a:r>
            <a:r>
              <a:rPr lang="fr-FR" b="1" dirty="0" err="1" smtClean="0">
                <a:solidFill>
                  <a:srgbClr val="000000"/>
                </a:solidFill>
                <a:latin typeface="+mj-lt"/>
                <a:ea typeface="Times New Roman" charset="0"/>
                <a:cs typeface="Times New Roman" charset="0"/>
              </a:rPr>
              <a:t>mi-trimestre</a:t>
            </a:r>
            <a:r>
              <a:rPr lang="fr-FR" b="1" dirty="0" smtClean="0">
                <a:solidFill>
                  <a:srgbClr val="000000"/>
                </a:solidFill>
                <a:latin typeface="+mj-lt"/>
                <a:ea typeface="Times New Roman" charset="0"/>
                <a:cs typeface="Times New Roman" charset="0"/>
              </a:rPr>
              <a:t> non obligatoire</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IPR seul habilité à donner un avis sur l’évaluation</a:t>
            </a:r>
            <a:endParaRPr lang="fr-FR" b="1"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LSU/PRONOTE/SACOCHE</a:t>
            </a:r>
            <a:endParaRPr lang="fr-FR" dirty="0"/>
          </a:p>
        </p:txBody>
      </p:sp>
      <p:sp>
        <p:nvSpPr>
          <p:cNvPr id="3" name="Espace réservé du contenu 2"/>
          <p:cNvSpPr>
            <a:spLocks noGrp="1"/>
          </p:cNvSpPr>
          <p:nvPr>
            <p:ph idx="1"/>
          </p:nvPr>
        </p:nvSpPr>
        <p:spPr/>
        <p:txBody>
          <a:bodyPr>
            <a:normAutofit lnSpcReduction="10000"/>
          </a:bodyPr>
          <a:lstStyle/>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a:solidFill>
                  <a:srgbClr val="000000"/>
                </a:solidFill>
                <a:latin typeface="+mj-lt"/>
                <a:ea typeface="Times New Roman" charset="0"/>
                <a:cs typeface="Times New Roman" charset="0"/>
              </a:rPr>
              <a:t>Une autre rythmicité de bulletins peut être votée au CA (semestre par exemple). OUI</a:t>
            </a:r>
          </a:p>
          <a:p>
            <a:pPr marL="228600" indent="-228600">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endParaRPr lang="fr-FR" b="1" dirty="0">
              <a:solidFill>
                <a:srgbClr val="000000"/>
              </a:solidFill>
              <a:latin typeface="+mj-lt"/>
              <a:ea typeface="Times New Roman" charset="0"/>
              <a:cs typeface="Times New Roman" charset="0"/>
            </a:endParaRP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a:solidFill>
                  <a:srgbClr val="000000"/>
                </a:solidFill>
                <a:latin typeface="+mj-lt"/>
                <a:ea typeface="Times New Roman" charset="0"/>
                <a:cs typeface="Times New Roman" charset="0"/>
              </a:rPr>
              <a:t>Les bilans de Sixième doivent avoir la même forme qu’en primaire. NON</a:t>
            </a:r>
          </a:p>
          <a:p>
            <a:pPr marL="228600" indent="-228600">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endParaRPr lang="fr-FR" b="1" dirty="0">
              <a:solidFill>
                <a:srgbClr val="000000"/>
              </a:solidFill>
              <a:latin typeface="+mj-lt"/>
              <a:ea typeface="Times New Roman" charset="0"/>
              <a:cs typeface="Times New Roman" charset="0"/>
            </a:endParaRP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a:solidFill>
                  <a:srgbClr val="000000"/>
                </a:solidFill>
                <a:latin typeface="+mj-lt"/>
                <a:ea typeface="Times New Roman" charset="0"/>
                <a:cs typeface="Times New Roman" charset="0"/>
              </a:rPr>
              <a:t>Les bilans de fin de cycle impose l’abandon des notes ou des évaluations</a:t>
            </a:r>
            <a:r>
              <a:rPr lang="fr-FR" b="1" dirty="0" smtClean="0">
                <a:solidFill>
                  <a:srgbClr val="000000"/>
                </a:solidFill>
                <a:latin typeface="+mj-lt"/>
                <a:ea typeface="Times New Roman" charset="0"/>
                <a:cs typeface="Times New Roman" charset="0"/>
              </a:rPr>
              <a:t> « par compétences ». </a:t>
            </a:r>
            <a:r>
              <a:rPr lang="fr-FR" b="1" dirty="0">
                <a:solidFill>
                  <a:srgbClr val="000000"/>
                </a:solidFill>
                <a:latin typeface="+mj-lt"/>
                <a:ea typeface="Times New Roman" charset="0"/>
                <a:cs typeface="Times New Roman" charset="0"/>
              </a:rPr>
              <a:t>NON</a:t>
            </a:r>
            <a:endParaRPr lang="fr-FR" b="1"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LSU/PRONOTE/SACOCHE</a:t>
            </a:r>
            <a:endParaRPr lang="fr-FR" dirty="0"/>
          </a:p>
        </p:txBody>
      </p:sp>
      <p:sp>
        <p:nvSpPr>
          <p:cNvPr id="3" name="Espace réservé du contenu 2"/>
          <p:cNvSpPr>
            <a:spLocks noGrp="1"/>
          </p:cNvSpPr>
          <p:nvPr>
            <p:ph idx="1"/>
          </p:nvPr>
        </p:nvSpPr>
        <p:spPr/>
        <p:txBody>
          <a:bodyPr>
            <a:normAutofit lnSpcReduction="10000"/>
          </a:bodyPr>
          <a:lstStyle/>
          <a:p>
            <a:pPr marL="228600" indent="-223838">
              <a:lnSpc>
                <a:spcPct val="90000"/>
              </a:lnSpc>
              <a:spcBef>
                <a:spcPts val="100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err="1" smtClean="0">
                <a:solidFill>
                  <a:srgbClr val="000000"/>
                </a:solidFill>
                <a:latin typeface="+mj-lt"/>
              </a:rPr>
              <a:t>Pronote</a:t>
            </a:r>
            <a:r>
              <a:rPr lang="fr-FR" b="1" dirty="0" smtClean="0">
                <a:solidFill>
                  <a:srgbClr val="000000"/>
                </a:solidFill>
                <a:latin typeface="+mj-lt"/>
              </a:rPr>
              <a:t> : outil de détournement du nouveau socle commun</a:t>
            </a:r>
          </a:p>
          <a:p>
            <a:pPr marL="228600" indent="-223838">
              <a:lnSpc>
                <a:spcPct val="90000"/>
              </a:lnSpc>
              <a:spcBef>
                <a:spcPts val="100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rPr>
              <a:t>Lecture et découpage d’un texte légal (le socle) par une entreprise privée qui le propose et certains chefs d’établissement qui l’imposent.</a:t>
            </a:r>
          </a:p>
          <a:p>
            <a:pPr marL="228600" indent="-223838">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FF0000"/>
                </a:solidFill>
                <a:latin typeface="+mj-lt"/>
              </a:rPr>
              <a:t>Interface </a:t>
            </a:r>
            <a:r>
              <a:rPr lang="fr-FR" b="1" dirty="0" err="1" smtClean="0">
                <a:solidFill>
                  <a:srgbClr val="FF0000"/>
                </a:solidFill>
                <a:latin typeface="+mj-lt"/>
              </a:rPr>
              <a:t>Pronote</a:t>
            </a:r>
            <a:r>
              <a:rPr lang="fr-FR" b="1" dirty="0" smtClean="0">
                <a:solidFill>
                  <a:srgbClr val="FF0000"/>
                </a:solidFill>
                <a:latin typeface="+mj-lt"/>
              </a:rPr>
              <a:t>: interface privée et payante utilisée par 75% des collèges.</a:t>
            </a:r>
            <a:br>
              <a:rPr lang="fr-FR" b="1" dirty="0" smtClean="0">
                <a:solidFill>
                  <a:srgbClr val="FF0000"/>
                </a:solidFill>
                <a:latin typeface="+mj-lt"/>
              </a:rPr>
            </a:br>
            <a:r>
              <a:rPr lang="fr-FR" b="1" dirty="0" smtClean="0">
                <a:solidFill>
                  <a:srgbClr val="FF0000"/>
                </a:solidFill>
                <a:latin typeface="+mj-lt"/>
              </a:rPr>
              <a:t>Problématique: </a:t>
            </a:r>
            <a:r>
              <a:rPr lang="fr-FR" b="1" dirty="0" err="1" smtClean="0">
                <a:solidFill>
                  <a:srgbClr val="FF0000"/>
                </a:solidFill>
                <a:latin typeface="+mj-lt"/>
              </a:rPr>
              <a:t>Pronote</a:t>
            </a:r>
            <a:r>
              <a:rPr lang="fr-FR" b="1" dirty="0" smtClean="0">
                <a:solidFill>
                  <a:srgbClr val="FF0000"/>
                </a:solidFill>
                <a:latin typeface="+mj-lt"/>
              </a:rPr>
              <a:t> propose un découpage du nouveau socle en items de façon arbitraire.</a:t>
            </a:r>
          </a:p>
          <a:p>
            <a:pPr marL="228600" indent="-223838">
              <a:lnSpc>
                <a:spcPct val="90000"/>
              </a:lnSpc>
              <a:spcBef>
                <a:spcPts val="1000"/>
              </a:spcBef>
              <a:buClrTx/>
              <a:buFontTx/>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endParaRPr lang="fr-FR" b="1" dirty="0" smtClean="0">
              <a:solidFill>
                <a:srgbClr val="000000"/>
              </a:solidFill>
              <a:latin typeface="+mj-lt"/>
            </a:endParaRPr>
          </a:p>
          <a:p>
            <a:endParaRPr lang="fr-FR" b="1"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LSU/PRONOTE/SACOCHE</a:t>
            </a:r>
            <a:endParaRPr lang="fr-FR" dirty="0"/>
          </a:p>
        </p:txBody>
      </p:sp>
      <p:sp>
        <p:nvSpPr>
          <p:cNvPr id="3" name="Espace réservé du contenu 2"/>
          <p:cNvSpPr>
            <a:spLocks noGrp="1"/>
          </p:cNvSpPr>
          <p:nvPr>
            <p:ph idx="1"/>
          </p:nvPr>
        </p:nvSpPr>
        <p:spPr/>
        <p:txBody>
          <a:bodyPr>
            <a:normAutofit lnSpcReduction="10000"/>
          </a:bodyPr>
          <a:lstStyle/>
          <a:p>
            <a:pPr>
              <a:buFont typeface="Times New Roman" pitchFamily="-1" charset="0"/>
              <a:buNone/>
              <a:defRPr/>
            </a:pPr>
            <a:endParaRPr lang="fr-FR" altLang="fr-FR" b="1" dirty="0">
              <a:latin typeface="Book Antiqua"/>
              <a:cs typeface="Book Antiqua"/>
            </a:endParaRPr>
          </a:p>
          <a:p>
            <a:pPr>
              <a:buFont typeface="Times New Roman" pitchFamily="-1" charset="0"/>
              <a:buNone/>
              <a:defRPr/>
            </a:pPr>
            <a:endParaRPr lang="fr-FR" altLang="fr-FR" b="1" dirty="0">
              <a:latin typeface="Book Antiqua"/>
              <a:cs typeface="Book Antiqua"/>
            </a:endParaRPr>
          </a:p>
          <a:p>
            <a:pPr>
              <a:buFont typeface="Times New Roman" pitchFamily="-1" charset="0"/>
              <a:buNone/>
              <a:defRPr/>
            </a:pPr>
            <a:r>
              <a:rPr lang="fr-FR" altLang="fr-FR" b="1" dirty="0">
                <a:latin typeface="Book Antiqua"/>
                <a:cs typeface="Book Antiqua"/>
              </a:rPr>
              <a:t>	</a:t>
            </a:r>
            <a:r>
              <a:rPr lang="fr-FR" altLang="fr-FR" sz="3600" b="1" dirty="0">
                <a:latin typeface="+mj-lt"/>
                <a:cs typeface="Book Antiqua"/>
              </a:rPr>
              <a:t>Des bulletins problématiques paramétrés localement plus ou moins dans l’esprit du </a:t>
            </a:r>
            <a:r>
              <a:rPr lang="fr-FR" altLang="fr-FR" sz="3600" b="1" dirty="0" smtClean="0">
                <a:latin typeface="+mj-lt"/>
                <a:cs typeface="Book Antiqua"/>
              </a:rPr>
              <a:t>LSU, et qui </a:t>
            </a:r>
            <a:r>
              <a:rPr lang="fr-FR" altLang="fr-FR" sz="3600" b="1" dirty="0">
                <a:latin typeface="+mj-lt"/>
                <a:cs typeface="Book Antiqua"/>
              </a:rPr>
              <a:t>ne sont pas dans l’esprit du socle commun</a:t>
            </a:r>
          </a:p>
          <a:p>
            <a:pPr>
              <a:buFont typeface="Times New Roman" pitchFamily="-1" charset="0"/>
              <a:buNone/>
              <a:defRPr/>
            </a:pPr>
            <a:endParaRPr lang="fr-FR" altLang="fr-FR" b="1" dirty="0">
              <a:latin typeface="Book Antiqua"/>
              <a:cs typeface="Book Antiqua"/>
            </a:endParaRPr>
          </a:p>
          <a:p>
            <a:pPr>
              <a:buFont typeface="Times New Roman" pitchFamily="-1" charset="0"/>
              <a:buNone/>
              <a:defRPr/>
            </a:pPr>
            <a:r>
              <a:rPr lang="fr-FR" altLang="fr-FR" b="1" dirty="0">
                <a:latin typeface="Book Antiqua"/>
                <a:cs typeface="Book Antiqua"/>
              </a:rPr>
              <a:t> </a:t>
            </a:r>
          </a:p>
          <a:p>
            <a:pPr>
              <a:buFontTx/>
              <a:buChar char="-"/>
              <a:defRPr/>
            </a:pPr>
            <a:endParaRPr lang="fr-FR" altLang="fr-FR" b="1" dirty="0">
              <a:solidFill>
                <a:schemeClr val="tx2">
                  <a:lumMod val="50000"/>
                </a:schemeClr>
              </a:solidFill>
              <a:latin typeface="Book Antiqua"/>
              <a:cs typeface="Book Antiqua"/>
            </a:endParaRP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381000" y="457200"/>
            <a:ext cx="8234363" cy="5984875"/>
          </a:xfrm>
        </p:spPr>
        <p:txBody>
          <a:bodyPr>
            <a:noAutofit/>
          </a:bodyPr>
          <a:lstStyle/>
          <a:p>
            <a:pPr>
              <a:buFont typeface="Times New Roman" pitchFamily="-1" charset="0"/>
              <a:buNone/>
              <a:defRPr/>
            </a:pPr>
            <a:r>
              <a:rPr lang="fr-FR" altLang="fr-FR" sz="2800" b="1" dirty="0" smtClean="0">
                <a:latin typeface="+mj-lt"/>
                <a:cs typeface="Book Antiqua"/>
              </a:rPr>
              <a:t>Des domaines découpés en tâches</a:t>
            </a:r>
          </a:p>
          <a:p>
            <a:pPr>
              <a:buFont typeface="Times New Roman" pitchFamily="-1" charset="0"/>
              <a:buNone/>
              <a:defRPr/>
            </a:pPr>
            <a:endParaRPr lang="fr-FR" altLang="fr-FR" sz="4000" b="1" dirty="0" smtClean="0">
              <a:latin typeface="Book Antiqua"/>
              <a:cs typeface="Book Antiqua"/>
            </a:endParaRPr>
          </a:p>
          <a:p>
            <a:pPr>
              <a:buFont typeface="Times New Roman" pitchFamily="-1" charset="0"/>
              <a:buNone/>
              <a:defRPr/>
            </a:pPr>
            <a:r>
              <a:rPr lang="fr-FR" altLang="fr-FR" sz="4000" b="1" dirty="0" smtClean="0">
                <a:latin typeface="Book Antiqua"/>
                <a:cs typeface="Book Antiqua"/>
              </a:rPr>
              <a:t> </a:t>
            </a:r>
          </a:p>
          <a:p>
            <a:pPr>
              <a:buFontTx/>
              <a:buChar char="-"/>
              <a:defRPr/>
            </a:pPr>
            <a:endParaRPr lang="fr-FR" altLang="fr-FR" b="1" dirty="0" smtClean="0">
              <a:solidFill>
                <a:schemeClr val="tx2">
                  <a:lumMod val="50000"/>
                </a:schemeClr>
              </a:solidFill>
              <a:latin typeface="Book Antiqua"/>
              <a:cs typeface="Book Antiqua"/>
            </a:endParaRPr>
          </a:p>
        </p:txBody>
      </p:sp>
      <p:pic>
        <p:nvPicPr>
          <p:cNvPr id="29699" name="Image 4" descr="pronote 1.JPG"/>
          <p:cNvPicPr>
            <a:picLocks noChangeAspect="1"/>
          </p:cNvPicPr>
          <p:nvPr/>
        </p:nvPicPr>
        <p:blipFill>
          <a:blip r:embed="rId2"/>
          <a:srcRect/>
          <a:stretch>
            <a:fillRect/>
          </a:stretch>
        </p:blipFill>
        <p:spPr bwMode="auto">
          <a:xfrm>
            <a:off x="1600200" y="1193800"/>
            <a:ext cx="7137400" cy="5664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381000" y="457200"/>
            <a:ext cx="8234363" cy="5984875"/>
          </a:xfrm>
        </p:spPr>
        <p:txBody>
          <a:bodyPr>
            <a:noAutofit/>
          </a:bodyPr>
          <a:lstStyle/>
          <a:p>
            <a:pPr>
              <a:buFont typeface="Times New Roman" pitchFamily="-1" charset="0"/>
              <a:buNone/>
              <a:defRPr/>
            </a:pPr>
            <a:r>
              <a:rPr lang="fr-FR" altLang="fr-FR" sz="4000" b="1" dirty="0" smtClean="0">
                <a:latin typeface="+mj-lt"/>
                <a:cs typeface="Book Antiqua"/>
              </a:rPr>
              <a:t>Des couleurs….</a:t>
            </a:r>
          </a:p>
          <a:p>
            <a:pPr>
              <a:buFont typeface="Times New Roman" pitchFamily="-1" charset="0"/>
              <a:buNone/>
              <a:defRPr/>
            </a:pPr>
            <a:endParaRPr lang="fr-FR" altLang="fr-FR" sz="4000" b="1" dirty="0" smtClean="0">
              <a:latin typeface="+mj-lt"/>
              <a:cs typeface="Book Antiqua"/>
            </a:endParaRPr>
          </a:p>
          <a:p>
            <a:pPr>
              <a:buFont typeface="Times New Roman" pitchFamily="-1" charset="0"/>
              <a:buNone/>
              <a:defRPr/>
            </a:pPr>
            <a:endParaRPr lang="fr-FR" altLang="fr-FR" sz="4000" b="1" dirty="0" smtClean="0">
              <a:latin typeface="+mj-lt"/>
              <a:cs typeface="Book Antiqua"/>
            </a:endParaRPr>
          </a:p>
          <a:p>
            <a:pPr>
              <a:buFont typeface="Times New Roman" pitchFamily="-1" charset="0"/>
              <a:buNone/>
              <a:defRPr/>
            </a:pPr>
            <a:endParaRPr lang="fr-FR" altLang="fr-FR" sz="4000" b="1" dirty="0" smtClean="0">
              <a:latin typeface="+mj-lt"/>
              <a:cs typeface="Book Antiqua"/>
            </a:endParaRPr>
          </a:p>
          <a:p>
            <a:pPr>
              <a:buFont typeface="Times New Roman" pitchFamily="-1" charset="0"/>
              <a:buNone/>
              <a:defRPr/>
            </a:pPr>
            <a:r>
              <a:rPr lang="fr-FR" altLang="fr-FR" sz="4000" b="1" dirty="0" smtClean="0">
                <a:latin typeface="+mj-lt"/>
                <a:cs typeface="Book Antiqua"/>
              </a:rPr>
              <a:t> </a:t>
            </a:r>
          </a:p>
          <a:p>
            <a:pPr>
              <a:buFontTx/>
              <a:buChar char="-"/>
              <a:defRPr/>
            </a:pPr>
            <a:endParaRPr lang="fr-FR" altLang="fr-FR" b="1" dirty="0" smtClean="0">
              <a:solidFill>
                <a:schemeClr val="tx2">
                  <a:lumMod val="50000"/>
                </a:schemeClr>
              </a:solidFill>
              <a:latin typeface="+mj-lt"/>
              <a:cs typeface="Book Antiqua"/>
            </a:endParaRPr>
          </a:p>
        </p:txBody>
      </p:sp>
      <p:pic>
        <p:nvPicPr>
          <p:cNvPr id="30723" name="Image 2" descr="Cy3MX-6XUAAvyJe.jpg"/>
          <p:cNvPicPr>
            <a:picLocks noChangeAspect="1"/>
          </p:cNvPicPr>
          <p:nvPr/>
        </p:nvPicPr>
        <p:blipFill>
          <a:blip r:embed="rId2"/>
          <a:srcRect/>
          <a:stretch>
            <a:fillRect/>
          </a:stretch>
        </p:blipFill>
        <p:spPr bwMode="auto">
          <a:xfrm>
            <a:off x="533400" y="1079500"/>
            <a:ext cx="8147050" cy="5778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381000" y="457200"/>
            <a:ext cx="8234363" cy="5984875"/>
          </a:xfrm>
        </p:spPr>
        <p:txBody>
          <a:bodyPr>
            <a:noAutofit/>
          </a:bodyPr>
          <a:lstStyle/>
          <a:p>
            <a:pPr>
              <a:buFont typeface="Times New Roman" pitchFamily="-1" charset="0"/>
              <a:buNone/>
              <a:defRPr/>
            </a:pPr>
            <a:r>
              <a:rPr lang="fr-FR" altLang="fr-FR" sz="4000" b="1" dirty="0" smtClean="0">
                <a:latin typeface="+mj-lt"/>
                <a:cs typeface="Book Antiqua"/>
              </a:rPr>
              <a:t>Des bulletins à rallonge…</a:t>
            </a:r>
          </a:p>
          <a:p>
            <a:pPr>
              <a:buFont typeface="Times New Roman" pitchFamily="-1" charset="0"/>
              <a:buNone/>
              <a:defRPr/>
            </a:pPr>
            <a:endParaRPr lang="fr-FR" altLang="fr-FR" sz="4000" b="1" dirty="0" smtClean="0">
              <a:latin typeface="+mj-lt"/>
              <a:cs typeface="Book Antiqua"/>
            </a:endParaRPr>
          </a:p>
          <a:p>
            <a:pPr>
              <a:buFont typeface="Times New Roman" pitchFamily="-1" charset="0"/>
              <a:buNone/>
              <a:defRPr/>
            </a:pPr>
            <a:endParaRPr lang="fr-FR" altLang="fr-FR" sz="4000" b="1" dirty="0" smtClean="0">
              <a:latin typeface="+mj-lt"/>
              <a:cs typeface="Book Antiqua"/>
            </a:endParaRPr>
          </a:p>
          <a:p>
            <a:pPr>
              <a:buFont typeface="Times New Roman" pitchFamily="-1" charset="0"/>
              <a:buNone/>
              <a:defRPr/>
            </a:pPr>
            <a:r>
              <a:rPr lang="fr-FR" altLang="fr-FR" sz="4000" b="1" dirty="0" smtClean="0">
                <a:latin typeface="+mj-lt"/>
                <a:cs typeface="Book Antiqua"/>
              </a:rPr>
              <a:t> </a:t>
            </a:r>
          </a:p>
          <a:p>
            <a:pPr>
              <a:buFontTx/>
              <a:buChar char="-"/>
              <a:defRPr/>
            </a:pPr>
            <a:endParaRPr lang="fr-FR" altLang="fr-FR" b="1" dirty="0" smtClean="0">
              <a:solidFill>
                <a:schemeClr val="tx2">
                  <a:lumMod val="50000"/>
                </a:schemeClr>
              </a:solidFill>
              <a:latin typeface="+mj-lt"/>
              <a:cs typeface="Book Antiqua"/>
            </a:endParaRPr>
          </a:p>
        </p:txBody>
      </p:sp>
      <p:pic>
        <p:nvPicPr>
          <p:cNvPr id="31747" name="Image 2" descr="Image-1.jpeg"/>
          <p:cNvPicPr>
            <a:picLocks noChangeAspect="1"/>
          </p:cNvPicPr>
          <p:nvPr/>
        </p:nvPicPr>
        <p:blipFill>
          <a:blip r:embed="rId2"/>
          <a:srcRect/>
          <a:stretch>
            <a:fillRect/>
          </a:stretch>
        </p:blipFill>
        <p:spPr bwMode="auto">
          <a:xfrm>
            <a:off x="685800" y="1349375"/>
            <a:ext cx="7343775" cy="5508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normAutofit fontScale="85000" lnSpcReduction="20000"/>
          </a:bodyPr>
          <a:lstStyle/>
          <a:p>
            <a:r>
              <a:rPr lang="fr-FR" sz="3600" b="1" dirty="0" smtClean="0">
                <a:solidFill>
                  <a:srgbClr val="000000"/>
                </a:solidFill>
                <a:ea typeface="Times New Roman" charset="0"/>
                <a:cs typeface="Times New Roman" charset="0"/>
              </a:rPr>
              <a:t>« </a:t>
            </a:r>
            <a:r>
              <a:rPr lang="fr-FR" b="1" dirty="0" smtClean="0">
                <a:solidFill>
                  <a:srgbClr val="000000"/>
                </a:solidFill>
                <a:ea typeface="Times New Roman" charset="0"/>
                <a:cs typeface="Times New Roman" charset="0"/>
              </a:rPr>
              <a:t>Les enseignants sont </a:t>
            </a:r>
            <a:r>
              <a:rPr lang="fr-FR" b="1" dirty="0" smtClean="0">
                <a:solidFill>
                  <a:srgbClr val="FF0000"/>
                </a:solidFill>
                <a:ea typeface="Times New Roman" charset="0"/>
                <a:cs typeface="Times New Roman" charset="0"/>
              </a:rPr>
              <a:t>des professionnels de haut niveau qui maîtrisent les savoirs disciplinaires et leur didactique, construisent, mettent en œuvre et animent des situations d'enseignement et d'apprentissage </a:t>
            </a:r>
            <a:r>
              <a:rPr lang="fr-FR" b="1" dirty="0" smtClean="0">
                <a:solidFill>
                  <a:srgbClr val="000000"/>
                </a:solidFill>
                <a:ea typeface="Times New Roman" charset="0"/>
                <a:cs typeface="Times New Roman" charset="0"/>
              </a:rPr>
              <a:t>prenant en compte la diversité des élèves. Pour permettre à tous les élèves de mieux apprendre pour mieux réussir, et aux équipes de conduire une action déterminée auprès des élèves les plus fragiles, l'organisation du collège repose </a:t>
            </a:r>
            <a:r>
              <a:rPr lang="fr-FR" b="1" dirty="0" smtClean="0">
                <a:solidFill>
                  <a:srgbClr val="FF0000"/>
                </a:solidFill>
                <a:ea typeface="Times New Roman" charset="0"/>
                <a:cs typeface="Times New Roman" charset="0"/>
              </a:rPr>
              <a:t>sur la confiance dans le professionnalisme de tous les personnels et libère leur capacité d'initiative.</a:t>
            </a:r>
            <a:r>
              <a:rPr lang="fr-FR" b="1" dirty="0" smtClean="0">
                <a:solidFill>
                  <a:srgbClr val="000000"/>
                </a:solidFill>
                <a:ea typeface="Times New Roman" charset="0"/>
                <a:cs typeface="Times New Roman" charset="0"/>
              </a:rPr>
              <a:t> » Circulaire n°2005-106</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LSU/PRONOTE/SACOCHE</a:t>
            </a:r>
            <a:endParaRPr lang="fr-FR" dirty="0"/>
          </a:p>
        </p:txBody>
      </p:sp>
      <p:sp>
        <p:nvSpPr>
          <p:cNvPr id="3" name="Espace réservé du contenu 2"/>
          <p:cNvSpPr>
            <a:spLocks noGrp="1"/>
          </p:cNvSpPr>
          <p:nvPr>
            <p:ph idx="1"/>
          </p:nvPr>
        </p:nvSpPr>
        <p:spPr/>
        <p:txBody>
          <a:bodyPr/>
          <a:lstStyle/>
          <a:p>
            <a:r>
              <a:rPr lang="fr-FR" b="1" dirty="0" smtClean="0"/>
              <a:t>Aucune visibilité dans la plupart des établissements sur la manière dont chaque évaluation ou chaque discipline est prise en compte </a:t>
            </a:r>
          </a:p>
          <a:p>
            <a:r>
              <a:rPr lang="fr-FR" b="1" dirty="0" smtClean="0"/>
              <a:t>CNIL : le positionnement des élèves sur les domaines du socle doit relever de l’humain. Pas directement par une application</a:t>
            </a: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buNone/>
            </a:pPr>
            <a:r>
              <a:rPr lang="fr-FR" sz="4000" b="1" dirty="0">
                <a:ea typeface="Book Antiqua" charset="0"/>
                <a:cs typeface="Book Antiqua" charset="0"/>
              </a:rPr>
              <a:t>P</a:t>
            </a:r>
            <a:r>
              <a:rPr lang="fr-FR" sz="4000" b="1" dirty="0" smtClean="0">
                <a:solidFill>
                  <a:schemeClr val="tx1"/>
                </a:solidFill>
                <a:ea typeface="Book Antiqua" charset="0"/>
                <a:cs typeface="Book Antiqua" charset="0"/>
              </a:rPr>
              <a:t>rendre toute notre place dans débat sur l’évaluation et faire valoir notre liberté pédagogique </a:t>
            </a:r>
            <a:endParaRPr lang="fr-F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lstStyle/>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sz="3600" b="1" dirty="0" smtClean="0">
                <a:solidFill>
                  <a:srgbClr val="000000"/>
                </a:solidFill>
              </a:rPr>
              <a:t>AU COLLEGE, CADRE DE CETTE LIBERTE : </a:t>
            </a:r>
          </a:p>
          <a:p>
            <a:pPr marL="628650" lvl="1"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sz="3600" b="1" dirty="0" smtClean="0">
                <a:solidFill>
                  <a:srgbClr val="000000"/>
                </a:solidFill>
              </a:rPr>
              <a:t>Evaluation en cours d’année</a:t>
            </a:r>
          </a:p>
          <a:p>
            <a:pPr marL="628650" lvl="1"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sz="3600" b="1" dirty="0">
                <a:solidFill>
                  <a:srgbClr val="000000"/>
                </a:solidFill>
              </a:rPr>
              <a:t>E</a:t>
            </a:r>
            <a:r>
              <a:rPr lang="fr-FR" sz="3600" b="1" dirty="0" smtClean="0">
                <a:solidFill>
                  <a:srgbClr val="000000"/>
                </a:solidFill>
              </a:rPr>
              <a:t>valuation en fin de cycle (6</a:t>
            </a:r>
            <a:r>
              <a:rPr lang="fr-FR" sz="3600" b="1" baseline="30000" dirty="0" smtClean="0">
                <a:solidFill>
                  <a:srgbClr val="000000"/>
                </a:solidFill>
              </a:rPr>
              <a:t>ème</a:t>
            </a:r>
            <a:r>
              <a:rPr lang="fr-FR" sz="3600" b="1" dirty="0" smtClean="0">
                <a:solidFill>
                  <a:srgbClr val="000000"/>
                </a:solidFill>
              </a:rPr>
              <a:t>/3</a:t>
            </a:r>
            <a:r>
              <a:rPr lang="fr-FR" sz="3600" b="1" baseline="30000" dirty="0" smtClean="0">
                <a:solidFill>
                  <a:srgbClr val="000000"/>
                </a:solidFill>
              </a:rPr>
              <a:t>ème</a:t>
            </a:r>
            <a:r>
              <a:rPr lang="fr-FR" sz="3600" b="1" dirty="0" smtClean="0">
                <a:solidFill>
                  <a:srgbClr val="000000"/>
                </a:solidFill>
              </a:rPr>
              <a:t>)</a:t>
            </a:r>
          </a:p>
          <a:p>
            <a:pPr marL="628650" lvl="1"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sz="3600" b="1" dirty="0" smtClean="0">
                <a:solidFill>
                  <a:srgbClr val="000000"/>
                </a:solidFill>
              </a:rPr>
              <a:t>DNB</a:t>
            </a:r>
          </a:p>
          <a:p>
            <a:pPr marL="628650" lvl="1"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sz="3600" b="1" dirty="0">
                <a:solidFill>
                  <a:srgbClr val="000000"/>
                </a:solidFill>
              </a:rPr>
              <a:t>U</a:t>
            </a:r>
            <a:r>
              <a:rPr lang="fr-FR" sz="3600" b="1" dirty="0" smtClean="0">
                <a:solidFill>
                  <a:srgbClr val="000000"/>
                </a:solidFill>
              </a:rPr>
              <a:t>n nouvel outil : LSU</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normAutofit/>
          </a:bodyPr>
          <a:lstStyle/>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Acte étroitement associé avec le fait d’enseigner</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Un regard sur le travail scolaire qui doit donner du sens pour les élèves en matière d’apprentissage</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De multiples évaluations : diagnostique, formative, sommative, certificative,...</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Formation et réflexion sont nécessaire</a:t>
            </a:r>
            <a:r>
              <a:rPr lang="fr-FR" dirty="0" smtClean="0">
                <a:solidFill>
                  <a:srgbClr val="000000"/>
                </a:solidFill>
                <a:latin typeface="Times New Roman" charset="0"/>
                <a:ea typeface="Times New Roman" charset="0"/>
                <a:cs typeface="Times New Roman" charset="0"/>
              </a:rPr>
              <a:t>s</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lstStyle/>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Le chef d’établissement ne peut pas décider des formes de l’évaluation.</a:t>
            </a:r>
          </a:p>
          <a:p>
            <a:pPr marL="228600" indent="-228600">
              <a:lnSpc>
                <a:spcPct val="90000"/>
              </a:lnSpc>
              <a:spcBef>
                <a:spcPts val="1000"/>
              </a:spcBef>
              <a:buFont typeface="Arial" charset="0"/>
              <a:buChar cha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L’évaluation relève des missions des enseignants</a:t>
            </a:r>
          </a:p>
          <a:p>
            <a:pPr marL="228600" indent="-228600">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endParaRPr lang="fr-FR" b="1" dirty="0" smtClean="0">
              <a:solidFill>
                <a:srgbClr val="000000"/>
              </a:solidFill>
              <a:latin typeface="+mj-lt"/>
              <a:ea typeface="Times New Roman" charset="0"/>
              <a:cs typeface="Times New Roman" charset="0"/>
            </a:endParaRPr>
          </a:p>
          <a:p>
            <a:pPr marL="228600" indent="-228600">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Décret n° 2014-940 du 20 août 2014. « II. - Les missions liées au service d'enseignement qui comprennent […]leur évaluation.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normAutofit fontScale="92500" lnSpcReduction="20000"/>
          </a:bodyPr>
          <a:lstStyle/>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ea typeface="Times New Roman" charset="0"/>
                <a:cs typeface="Times New Roman" charset="0"/>
              </a:rPr>
              <a:t>LOI n° 2013-595 du 8 juillet 2013 d'orientation et de programmation pour la refondation de l'école de la République (article L912-1 du Code de l’Education)</a:t>
            </a:r>
          </a:p>
          <a:p>
            <a:pPr>
              <a:lnSpc>
                <a:spcPct val="90000"/>
              </a:lnSpc>
              <a:spcBef>
                <a:spcPts val="1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ea typeface="Times New Roman" charset="0"/>
                <a:cs typeface="Times New Roman" charset="0"/>
              </a:rPr>
              <a:t>« </a:t>
            </a:r>
            <a:r>
              <a:rPr lang="fr-FR" b="1" dirty="0" smtClean="0">
                <a:solidFill>
                  <a:srgbClr val="FF0000"/>
                </a:solidFill>
                <a:ea typeface="Times New Roman" charset="0"/>
                <a:cs typeface="Times New Roman" charset="0"/>
              </a:rPr>
              <a:t>Les enseignants sont responsables de l'ensemble des activités scolaires des élèves. </a:t>
            </a:r>
            <a:r>
              <a:rPr lang="fr-FR" b="1" dirty="0" smtClean="0">
                <a:solidFill>
                  <a:srgbClr val="000000"/>
                </a:solidFill>
                <a:ea typeface="Times New Roman" charset="0"/>
                <a:cs typeface="Times New Roman" charset="0"/>
              </a:rPr>
              <a:t>Ils travaillent au sein d'équipes pédagogiques. […] Le travail transversal et pluridisciplinaire ainsi que l'innovation pédagogique sont encouragés Les enseignants apportent une aide au travail personnel des élèves et en assurent le suivi. </a:t>
            </a:r>
            <a:r>
              <a:rPr lang="fr-FR" b="1" dirty="0" smtClean="0">
                <a:solidFill>
                  <a:srgbClr val="FF0000"/>
                </a:solidFill>
                <a:ea typeface="Times New Roman" charset="0"/>
                <a:cs typeface="Times New Roman" charset="0"/>
              </a:rPr>
              <a:t>Ils procèdent à leur évaluation. </a:t>
            </a:r>
            <a:r>
              <a:rPr lang="fr-FR" b="1" dirty="0" smtClean="0">
                <a:solidFill>
                  <a:srgbClr val="000000"/>
                </a:solidFill>
              </a:rPr>
              <a:t>»</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normAutofit fontScale="92500" lnSpcReduction="20000"/>
          </a:bodyPr>
          <a:lstStyle/>
          <a:p>
            <a:pPr marL="228600" indent="-223838">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sz="5400" b="1" dirty="0" smtClean="0">
                <a:solidFill>
                  <a:srgbClr val="FF0000"/>
                </a:solidFill>
                <a:latin typeface="+mj-lt"/>
                <a:ea typeface="Times New Roman" charset="0"/>
                <a:cs typeface="Times New Roman" charset="0"/>
              </a:rPr>
              <a:t>Attention au projet d’établissement</a:t>
            </a:r>
          </a:p>
          <a:p>
            <a:pPr marL="228600" indent="-223838">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Code de l’éducation, l’article L.912-1-1 :</a:t>
            </a:r>
          </a:p>
          <a:p>
            <a:pPr marL="228600" indent="-223838">
              <a:lnSpc>
                <a:spcPct val="90000"/>
              </a:lnSpc>
              <a:spcBef>
                <a:spcPts val="1000"/>
              </a:spcBef>
              <a:buNone/>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 pos="9434513" algn="l"/>
                <a:tab pos="9883775" algn="l"/>
                <a:tab pos="10333038" algn="l"/>
              </a:tabLst>
            </a:pPr>
            <a:r>
              <a:rPr lang="fr-FR" b="1" dirty="0" smtClean="0">
                <a:solidFill>
                  <a:srgbClr val="000000"/>
                </a:solidFill>
                <a:latin typeface="+mj-lt"/>
                <a:ea typeface="Times New Roman" charset="0"/>
                <a:cs typeface="Times New Roman" charset="0"/>
              </a:rPr>
              <a:t>« La liberté pédagogique de l’enseignant s’exerce dans le respect des programmes et des instructions du ministre chargé de l’Éducation nationale et </a:t>
            </a:r>
            <a:r>
              <a:rPr lang="fr-FR" b="1" dirty="0" smtClean="0">
                <a:solidFill>
                  <a:srgbClr val="FF0000"/>
                </a:solidFill>
                <a:latin typeface="+mj-lt"/>
                <a:ea typeface="Times New Roman" charset="0"/>
                <a:cs typeface="Times New Roman" charset="0"/>
              </a:rPr>
              <a:t>dans le cadre du projet d’école ou d’établissement </a:t>
            </a:r>
            <a:r>
              <a:rPr lang="fr-FR" b="1" dirty="0" smtClean="0">
                <a:solidFill>
                  <a:srgbClr val="000000"/>
                </a:solidFill>
                <a:latin typeface="+mj-lt"/>
                <a:ea typeface="Times New Roman" charset="0"/>
                <a:cs typeface="Times New Roman" charset="0"/>
              </a:rPr>
              <a:t>avec le conseil et sous le contrôle des membres des corps d’inspection. Le conseil pédagogique prévu à l’article L.421-5 ne peut porter atteinte à cette liberté.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b="1" dirty="0"/>
          </a:p>
        </p:txBody>
      </p:sp>
      <p:sp>
        <p:nvSpPr>
          <p:cNvPr id="3" name="Espace réservé du contenu 2"/>
          <p:cNvSpPr>
            <a:spLocks noGrp="1"/>
          </p:cNvSpPr>
          <p:nvPr>
            <p:ph idx="1"/>
          </p:nvPr>
        </p:nvSpPr>
        <p:spPr/>
        <p:txBody>
          <a:bodyPr>
            <a:normAutofit lnSpcReduction="10000"/>
          </a:bodyPr>
          <a:lstStyle/>
          <a:p>
            <a:pPr>
              <a:lnSpc>
                <a:spcPct val="90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a:solidFill>
                  <a:srgbClr val="000000"/>
                </a:solidFill>
                <a:latin typeface="+mj-lt"/>
                <a:ea typeface="Times New Roman" charset="0"/>
                <a:cs typeface="Times New Roman" charset="0"/>
              </a:rPr>
              <a:t>Code de l’éducation, l’article L.912-1-1 :</a:t>
            </a:r>
          </a:p>
          <a:p>
            <a:pPr>
              <a:lnSpc>
                <a:spcPct val="90000"/>
              </a:lnSpc>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a:solidFill>
                  <a:srgbClr val="000000"/>
                </a:solidFill>
                <a:latin typeface="+mj-lt"/>
                <a:ea typeface="Times New Roman" charset="0"/>
                <a:cs typeface="Times New Roman" charset="0"/>
              </a:rPr>
              <a:t>« La liberté pédagogique de l’enseignant s’exerce dans le respect des programmes et des instructions du ministre chargé de l’Éducation nationale et dans le cadre du projet d’école ou d’établissement avec le conseil et sous le contrôle des membres des corps d’inspection. </a:t>
            </a:r>
            <a:r>
              <a:rPr lang="fr-FR" b="1" dirty="0">
                <a:solidFill>
                  <a:srgbClr val="FF0000"/>
                </a:solidFill>
                <a:latin typeface="+mj-lt"/>
                <a:ea typeface="Times New Roman" charset="0"/>
                <a:cs typeface="Times New Roman" charset="0"/>
              </a:rPr>
              <a:t>Le conseil pédagogique prévu à l’article L.421-5 ne peut porter atteinte à cette liberté. »</a:t>
            </a:r>
          </a:p>
          <a:p>
            <a:endParaRPr lang="fr-FR" b="1"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EVALUATION ET LIBERTE PEDAGOGIQUE</a:t>
            </a:r>
            <a:endParaRPr lang="fr-FR" dirty="0"/>
          </a:p>
        </p:txBody>
      </p:sp>
      <p:sp>
        <p:nvSpPr>
          <p:cNvPr id="3" name="Espace réservé du contenu 2"/>
          <p:cNvSpPr>
            <a:spLocks noGrp="1"/>
          </p:cNvSpPr>
          <p:nvPr>
            <p:ph idx="1"/>
          </p:nvPr>
        </p:nvSpPr>
        <p:spPr/>
        <p:txBody>
          <a:bodyPr>
            <a:normAutofit fontScale="85000" lnSpcReduction="10000"/>
          </a:bodyPr>
          <a:lstStyle/>
          <a:p>
            <a:pPr>
              <a:lnSpc>
                <a:spcPct val="90000"/>
              </a:lnSpc>
              <a:spcBef>
                <a:spcPts val="10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latin typeface="+mj-lt"/>
                <a:ea typeface="Times New Roman" charset="0"/>
                <a:cs typeface="Times New Roman" charset="0"/>
              </a:rPr>
              <a:t>Circulaire de rentrée n°2016-058</a:t>
            </a:r>
          </a:p>
          <a:p>
            <a:pPr>
              <a:lnSpc>
                <a:spcPct val="90000"/>
              </a:lnSpc>
              <a:spcBef>
                <a:spcPts val="10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latin typeface="+mj-lt"/>
                <a:ea typeface="Times New Roman" charset="0"/>
                <a:cs typeface="Times New Roman" charset="0"/>
              </a:rPr>
              <a:t>« En cours de cycle, </a:t>
            </a:r>
            <a:r>
              <a:rPr lang="fr-FR" b="1" dirty="0" smtClean="0">
                <a:solidFill>
                  <a:srgbClr val="FF0000"/>
                </a:solidFill>
                <a:latin typeface="+mj-lt"/>
                <a:ea typeface="Times New Roman" charset="0"/>
                <a:cs typeface="Times New Roman" charset="0"/>
              </a:rPr>
              <a:t>les modalités de l'évaluation sont laissées à l'appréciation des équipes</a:t>
            </a:r>
            <a:r>
              <a:rPr lang="fr-FR" b="1" dirty="0" smtClean="0">
                <a:solidFill>
                  <a:srgbClr val="000000"/>
                </a:solidFill>
                <a:latin typeface="+mj-lt"/>
                <a:ea typeface="Times New Roman" charset="0"/>
                <a:cs typeface="Times New Roman" charset="0"/>
              </a:rPr>
              <a:t>. Elles constituent un objet de travail essentiel pour les conseils de cycle, à l'école primaire, ou pour le conseil pédagogique, au collège. Pour ce dernier, le positionnement de l'élève peut se faire à </a:t>
            </a:r>
            <a:r>
              <a:rPr lang="fr-FR" b="1" dirty="0" smtClean="0">
                <a:solidFill>
                  <a:srgbClr val="FF0000"/>
                </a:solidFill>
                <a:latin typeface="+mj-lt"/>
                <a:ea typeface="Times New Roman" charset="0"/>
                <a:cs typeface="Times New Roman" charset="0"/>
              </a:rPr>
              <a:t>travers la notation ou d'autres formes d'évaluation,</a:t>
            </a:r>
            <a:r>
              <a:rPr lang="fr-FR" b="1" dirty="0" smtClean="0">
                <a:solidFill>
                  <a:srgbClr val="000000"/>
                </a:solidFill>
                <a:latin typeface="+mj-lt"/>
                <a:ea typeface="Times New Roman" charset="0"/>
                <a:cs typeface="Times New Roman" charset="0"/>
              </a:rPr>
              <a:t> dès lors que sont clairement explicités les points acquis et ceux restant à consolider avant l'évaluation de fin de cycle. »</a:t>
            </a:r>
          </a:p>
          <a:p>
            <a:pPr>
              <a:lnSpc>
                <a:spcPct val="90000"/>
              </a:lnSpc>
              <a:spcBef>
                <a:spcPts val="10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endParaRPr lang="fr-FR" b="1" dirty="0" smtClean="0">
              <a:solidFill>
                <a:srgbClr val="000000"/>
              </a:solidFill>
              <a:latin typeface="+mj-lt"/>
              <a:ea typeface="Times New Roman" charset="0"/>
              <a:cs typeface="Times New Roman" charset="0"/>
            </a:endParaRPr>
          </a:p>
          <a:p>
            <a:pPr algn="ctr">
              <a:lnSpc>
                <a:spcPct val="90000"/>
              </a:lnSpc>
              <a:spcBef>
                <a:spcPts val="100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 pos="9434513" algn="l"/>
                <a:tab pos="9883775" algn="l"/>
                <a:tab pos="10333038" algn="l"/>
              </a:tabLst>
            </a:pPr>
            <a:r>
              <a:rPr lang="fr-FR" b="1" dirty="0" smtClean="0">
                <a:solidFill>
                  <a:srgbClr val="000000"/>
                </a:solidFill>
                <a:latin typeface="+mj-lt"/>
                <a:ea typeface="Times New Roman" charset="0"/>
                <a:cs typeface="Times New Roman" charset="0"/>
              </a:rPr>
              <a:t>Aucune obligation = Ne rien se laisser imposer</a:t>
            </a:r>
          </a:p>
          <a:p>
            <a:endParaRPr lang="fr-FR" b="1" dirty="0">
              <a:latin typeface="+mj-lt"/>
            </a:endParaRP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TotalTime>
  <Words>761</Words>
  <Application>Microsoft Office PowerPoint</Application>
  <PresentationFormat>Affichage à l'écran (4:3)</PresentationFormat>
  <Paragraphs>84</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EVALUATION DES ELEVES</vt:lpstr>
      <vt:lpstr>EVALUATION ET LIBERTE PEDAGOGIQUE</vt:lpstr>
      <vt:lpstr>EVALUATION ET LIBERTE PEDAGOGIQUE</vt:lpstr>
      <vt:lpstr>EVALUATION ET LIBERTE PEDAGOGIQUE</vt:lpstr>
      <vt:lpstr>EVALUATION ET LIBERTE PEDAGOGIQUE</vt:lpstr>
      <vt:lpstr>EVALUATION ET LIBERTE PEDAGOGIQUE</vt:lpstr>
      <vt:lpstr>EVALUATION ET LIBERTE PEDAGOGIQUE</vt:lpstr>
      <vt:lpstr>EVALUATION ET LIBERTE PEDAGOGIQUE</vt:lpstr>
      <vt:lpstr>EVALUATION ET LIBERTE PEDAGOGIQUE</vt:lpstr>
      <vt:lpstr>EVALUATION ET LIBERTE PEDAGOGIQUE</vt:lpstr>
      <vt:lpstr>EVALUATION ET LIBERTE PEDAGOGIQUE</vt:lpstr>
      <vt:lpstr>Diapositive 12</vt:lpstr>
      <vt:lpstr>EVALUATION LSU/PRONOTE/SACOCHE</vt:lpstr>
      <vt:lpstr>EVALUATION LSU/PRONOTE/SACOCHE</vt:lpstr>
      <vt:lpstr>EVALUATION LSU/PRONOTE/SACOCHE</vt:lpstr>
      <vt:lpstr>EVALUATION LSU/PRONOTE/SACOCHE</vt:lpstr>
      <vt:lpstr>Diapositive 17</vt:lpstr>
      <vt:lpstr>Diapositive 18</vt:lpstr>
      <vt:lpstr>Diapositive 19</vt:lpstr>
      <vt:lpstr>EVALUATION LSU/PRONOTE/SACOCHE</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DES ELEVES</dc:title>
  <dc:creator>Sandrine CHARRIER</dc:creator>
  <cp:lastModifiedBy>Ludivine</cp:lastModifiedBy>
  <cp:revision>32</cp:revision>
  <dcterms:created xsi:type="dcterms:W3CDTF">2018-01-16T16:50:37Z</dcterms:created>
  <dcterms:modified xsi:type="dcterms:W3CDTF">2018-01-17T08:51:05Z</dcterms:modified>
</cp:coreProperties>
</file>